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8" r:id="rId6"/>
    <p:sldId id="258" r:id="rId7"/>
    <p:sldId id="261" r:id="rId8"/>
    <p:sldId id="262" r:id="rId9"/>
    <p:sldId id="269" r:id="rId10"/>
    <p:sldId id="270" r:id="rId11"/>
    <p:sldId id="27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F"/>
    <a:srgbClr val="FF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0007D-35A3-4265-8E4A-545891012B84}" v="54" dt="2021-04-15T00:09:32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701"/>
  </p:normalViewPr>
  <p:slideViewPr>
    <p:cSldViewPr snapToGrid="0" snapToObjects="1">
      <p:cViewPr varScale="1">
        <p:scale>
          <a:sx n="122" d="100"/>
          <a:sy n="122" d="100"/>
        </p:scale>
        <p:origin x="11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A0A7-A25D-9A49-A7B4-61342C75A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11CAE-6C12-FA46-ABC1-93D0E70FA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1E916-2CDF-B243-990B-6F504A02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58203-B7F3-6542-B855-36FC857A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2673-9A5C-294C-8239-2C65C99B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7EF4-E6DC-CE4C-9540-3E655CD1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D86F5-ECA3-8E4E-BB43-0A805E496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D53C6-609D-4240-8235-CC5BD258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5B22A-43C5-D343-AC94-692CD23C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AD159-AE38-4E4C-B675-1CAC7C52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BB9F3-8249-2C4B-AFA3-B99BF7768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DF931-B6F7-C24E-A9AF-B21324BC4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C38E8-2CF8-1A4C-AFB1-CE3B7ABE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03292-BA10-2242-BCFF-725172C6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C5918-03FB-A248-8C90-40165410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05D9-A3C0-774C-A2EB-E5C0F07C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A606-B1EB-0A40-8C48-FFEFE2046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9990D-3AAB-C04D-A486-24588BE2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E88A-89C8-1A4B-A18E-C233FE01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BF362-00EE-C043-B4EC-04356FCE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7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A713-E50C-0347-9568-AB63994B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D7F94-474F-3443-A92E-3B185B920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7D36-BB78-A541-B2EF-6D5A166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7391A-925C-E540-85BF-BB086CA2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3E535-10BC-A240-A02E-4A67E52A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9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D278-242C-A845-ADE7-D17EFE25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9FF36-44F8-0D42-9052-227FEE9EA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39E0F-E19F-B045-989B-D02DCFF07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D7ADF-C380-134D-A941-B113D156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E0F6B-076B-9A46-8FC2-CD675C0C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C2D6B-4B36-874A-B2AE-9428683E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4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3F6F-BF9C-E948-86D3-76E197E4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57784-C660-6642-A66D-5DA5E7AF0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C15DE-7080-7D4A-9BAA-62B877B50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DB3BF-E34E-AC41-A5EC-6A832D14F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574D6-0D7C-BB4A-8987-83DFEEC98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016C5-310D-C748-8E9F-560F5071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71543-FA4B-7946-B703-234EFB9B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7FC3D-A764-6145-BD8F-749D2E5B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4D56-348D-1646-92AF-A34312F6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E39F1-81BD-4A47-88BA-E88985D0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DCEEA-B405-E24E-B775-09DABE35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D4FA3-388B-A547-9BDE-E2BA932E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1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6D040-F342-AE40-A2DB-B2D3E058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5261B-819B-C149-B411-7231CF75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850B2-96FE-9B46-839A-9A4092C8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2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5DF7-23AB-4D45-818A-90EE5F8D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E5A7E-4699-D743-8D94-0ABE7B9AF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6305E-03B3-8F4F-A514-E72C6D04C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E026E-305C-F842-96D9-DAF18D6B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3840E-1CA8-F049-AB6F-03A2A9E2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9C0B4-0DBF-BB4E-968C-68F146F0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37FD-6106-1243-93FB-91592E19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03992-1BFC-BC4F-A954-F1DB69152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663D0-D3D7-3F48-903E-B0F3E7DDD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5D1C-1825-D647-A65E-F9E64A34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FEB75-B2BD-4240-8EAA-839E37AC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217F0-D918-B04D-9AF9-B76EAE0F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67625-22BC-3A42-8765-98907E63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A2CCA-1E9C-3047-B023-92C0BB3F4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D1C9-9E76-AB47-9C7C-5C8F338A3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2A94-9824-CE42-9F77-7684C556FB6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A681-9F10-304B-B99D-7089C62C2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795CF-6C33-424C-B33A-F1F14A6A9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0BD1-A114-1649-BE12-05270177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2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e.qld.gov.au/maps-and-statis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e.qld.gov.au/maps-and-statis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iament.qld.gov.au/documents/tableOffice/questionsAnswers/2021/4-202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84E935-FE28-6E49-B0C6-FDEB19EE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8890"/>
            <a:ext cx="12192000" cy="75957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95188F7-BFF6-1045-92D3-85515FFEE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492" y="224286"/>
            <a:ext cx="10598510" cy="6418053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9800" b="1" dirty="0">
                <a:solidFill>
                  <a:srgbClr val="FFC20E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Dale Last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8000" b="1" dirty="0">
                <a:solidFill>
                  <a:srgbClr val="FFC20E"/>
                </a:solidFill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Shadow Minister for Police &amp; Corrective Services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0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764E16B-C5C2-4806-8D71-942C72ACDC27}"/>
              </a:ext>
            </a:extLst>
          </p:cNvPr>
          <p:cNvSpPr txBox="1">
            <a:spLocks/>
          </p:cNvSpPr>
          <p:nvPr/>
        </p:nvSpPr>
        <p:spPr>
          <a:xfrm>
            <a:off x="258817" y="659757"/>
            <a:ext cx="11674366" cy="609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1800"/>
              </a:spcBef>
            </a:pPr>
            <a:r>
              <a:rPr lang="en-AU" sz="240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Justice in 2021…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9200" b="1" i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 know that there are good people working there, but the system is </a:t>
            </a:r>
            <a:r>
              <a:rPr lang="en-AU" sz="26400" b="1" i="1" u="sng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broken</a:t>
            </a:r>
            <a:r>
              <a:rPr lang="en-AU" sz="19200" b="1" i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42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Sue Withers</a:t>
            </a:r>
          </a:p>
          <a:p>
            <a:pPr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42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Inquiry into the Youth Justice and Other Legislation Amendment Bill 2021</a:t>
            </a:r>
          </a:p>
          <a:p>
            <a:pPr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42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Townsville Hearing, 18</a:t>
            </a:r>
            <a:r>
              <a:rPr lang="en-AU" sz="4200" b="1" baseline="30000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sz="42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2021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br>
              <a:rPr lang="en-AU" sz="76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C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7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84E935-FE28-6E49-B0C6-FDEB19EE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8890"/>
            <a:ext cx="12192000" cy="75957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95188F7-BFF6-1045-92D3-85515FFEE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133" y="6311150"/>
            <a:ext cx="11629314" cy="66994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Number of Juvenile Offenders – Brisbane, Cairns, Gold Coast, Ipswich, Logan, Sunshine Coast &amp; Townsville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bg1"/>
                </a:solidFill>
              </a:rPr>
              <a:t>Source: </a:t>
            </a:r>
            <a:r>
              <a:rPr lang="en-US" sz="1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www.police.qld.gov.au/maps-and-statistics</a:t>
            </a:r>
            <a:r>
              <a:rPr lang="en-US" sz="1900" dirty="0">
                <a:solidFill>
                  <a:schemeClr val="bg1"/>
                </a:solidFill>
              </a:rPr>
              <a:t> “LGA Reported offenders number”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270E24-6E80-4857-B2B1-6BA177EF5824}"/>
              </a:ext>
            </a:extLst>
          </p:cNvPr>
          <p:cNvSpPr txBox="1">
            <a:spLocks/>
          </p:cNvSpPr>
          <p:nvPr/>
        </p:nvSpPr>
        <p:spPr>
          <a:xfrm>
            <a:off x="1611294" y="5444868"/>
            <a:ext cx="10397067" cy="850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88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we now?</a:t>
            </a:r>
            <a:endParaRPr lang="en-AU" sz="38400" b="1" dirty="0">
              <a:solidFill>
                <a:srgbClr val="FFC20E"/>
              </a:solidFill>
              <a:latin typeface="Verdana Pro SemiBol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EDCA7-E879-47A4-80AE-CC138CF29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294" y="0"/>
            <a:ext cx="10397067" cy="54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84E935-FE28-6E49-B0C6-FDEB19EE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8890"/>
            <a:ext cx="12192000" cy="75957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95188F7-BFF6-1045-92D3-85515FFEE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133" y="6305549"/>
            <a:ext cx="11629314" cy="56462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Number of Juvenile Offenders – Brisbane, Cairns, Gold Coast, Ipswich, Logan, Sunshine Coast &amp; Townsville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bg1"/>
                </a:solidFill>
              </a:rPr>
              <a:t>Source: </a:t>
            </a:r>
            <a:r>
              <a:rPr lang="en-US" sz="1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www.police.qld.gov.au/maps-and-statistics</a:t>
            </a:r>
            <a:r>
              <a:rPr lang="en-US" sz="1900" dirty="0">
                <a:solidFill>
                  <a:schemeClr val="bg1"/>
                </a:solidFill>
              </a:rPr>
              <a:t> “LGA Reported offenders number”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270E24-6E80-4857-B2B1-6BA177EF5824}"/>
              </a:ext>
            </a:extLst>
          </p:cNvPr>
          <p:cNvSpPr txBox="1">
            <a:spLocks/>
          </p:cNvSpPr>
          <p:nvPr/>
        </p:nvSpPr>
        <p:spPr>
          <a:xfrm>
            <a:off x="1590565" y="5455379"/>
            <a:ext cx="10487481" cy="850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88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we now?</a:t>
            </a:r>
            <a:endParaRPr lang="en-AU" sz="38400" b="1" dirty="0">
              <a:solidFill>
                <a:srgbClr val="FFC20E"/>
              </a:solidFill>
              <a:latin typeface="Verdana Pro SemiBol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75532-4A80-42D4-A12A-7B5C1F683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566" y="-7891"/>
            <a:ext cx="10487481" cy="54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84E935-FE28-6E49-B0C6-FDEB19EE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8890"/>
            <a:ext cx="12192000" cy="75957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95188F7-BFF6-1045-92D3-85515FFEE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133" y="6055272"/>
            <a:ext cx="11629314" cy="10053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Age of “Recidivist Youth Offenders” as at 31 December, 2020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Source: </a:t>
            </a: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https://www.parliament.qld.gov.au/documents/tableOffice/questionsAnswers/2021/4-2021.pdf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Note: Offences are counted based on the date they are proven in court, not by the date the offence occurred.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270E24-6E80-4857-B2B1-6BA177EF5824}"/>
              </a:ext>
            </a:extLst>
          </p:cNvPr>
          <p:cNvSpPr txBox="1">
            <a:spLocks/>
          </p:cNvSpPr>
          <p:nvPr/>
        </p:nvSpPr>
        <p:spPr>
          <a:xfrm>
            <a:off x="1615966" y="5116302"/>
            <a:ext cx="10487481" cy="850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88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they?</a:t>
            </a:r>
            <a:endParaRPr lang="en-AU" sz="38400" b="1" dirty="0">
              <a:solidFill>
                <a:srgbClr val="FFC20E"/>
              </a:solidFill>
              <a:latin typeface="Verdana Pro SemiBol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DAF8A-77C1-4AFC-B4A8-7C62A5DFA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966" y="182526"/>
            <a:ext cx="10487481" cy="48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84E935-FE28-6E49-B0C6-FDEB19EE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8890"/>
            <a:ext cx="12192000" cy="759577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D270E24-6E80-4857-B2B1-6BA177EF5824}"/>
              </a:ext>
            </a:extLst>
          </p:cNvPr>
          <p:cNvSpPr txBox="1">
            <a:spLocks/>
          </p:cNvSpPr>
          <p:nvPr/>
        </p:nvSpPr>
        <p:spPr>
          <a:xfrm>
            <a:off x="1251900" y="175571"/>
            <a:ext cx="10487481" cy="1817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88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think outside the box</a:t>
            </a:r>
            <a:endParaRPr lang="en-AU" sz="38400" b="1" dirty="0">
              <a:solidFill>
                <a:srgbClr val="FFC20E"/>
              </a:solidFill>
              <a:latin typeface="Verdana Pro SemiBol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en-US" dirty="0"/>
          </a:p>
        </p:txBody>
      </p:sp>
      <p:pic>
        <p:nvPicPr>
          <p:cNvPr id="10" name="Picture 9" descr="Cardboard boxes">
            <a:extLst>
              <a:ext uri="{FF2B5EF4-FFF2-40B4-BE49-F238E27FC236}">
                <a16:creationId xmlns:a16="http://schemas.microsoft.com/office/drawing/2014/main" id="{039BCFA2-96A3-4A17-8D8F-1FF21A5B9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740" y="2058464"/>
            <a:ext cx="7289800" cy="48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764E16B-C5C2-4806-8D71-942C72ACDC27}"/>
              </a:ext>
            </a:extLst>
          </p:cNvPr>
          <p:cNvSpPr txBox="1">
            <a:spLocks/>
          </p:cNvSpPr>
          <p:nvPr/>
        </p:nvSpPr>
        <p:spPr>
          <a:xfrm>
            <a:off x="258817" y="273132"/>
            <a:ext cx="11674366" cy="6246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507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intervention</a:t>
            </a:r>
            <a:endParaRPr lang="en-AU" sz="114700" b="1" dirty="0">
              <a:solidFill>
                <a:srgbClr val="FFC20E"/>
              </a:solidFill>
              <a:latin typeface="Verdana Pro SemiBol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rgbClr val="FFC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8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764E16B-C5C2-4806-8D71-942C72ACDC27}"/>
              </a:ext>
            </a:extLst>
          </p:cNvPr>
          <p:cNvSpPr txBox="1">
            <a:spLocks/>
          </p:cNvSpPr>
          <p:nvPr/>
        </p:nvSpPr>
        <p:spPr>
          <a:xfrm>
            <a:off x="258817" y="403632"/>
            <a:ext cx="11674366" cy="6115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50700" b="1" dirty="0">
                <a:solidFill>
                  <a:srgbClr val="FFC20E"/>
                </a:solidFill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Supervision and rehabilitation</a:t>
            </a:r>
            <a:endParaRPr lang="en-US" dirty="0">
              <a:solidFill>
                <a:srgbClr val="FFC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7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84E935-FE28-6E49-B0C6-FDEB19EE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8890"/>
            <a:ext cx="12192000" cy="75957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95188F7-BFF6-1045-92D3-85515FFEE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66754"/>
            <a:ext cx="10224303" cy="196769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1800" b="1" dirty="0">
                <a:solidFill>
                  <a:srgbClr val="FFC20E"/>
                </a:solidFill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  <a:endParaRPr lang="en-US" sz="3600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A155D68-243E-477F-A43E-E9942FECD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56" r="63879" b="9048"/>
          <a:stretch/>
        </p:blipFill>
        <p:spPr>
          <a:xfrm>
            <a:off x="1975754" y="4640082"/>
            <a:ext cx="9320794" cy="21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2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78B05B11BB1479FFF4E93FE7DE77C" ma:contentTypeVersion="" ma:contentTypeDescription="Create a new document." ma:contentTypeScope="" ma:versionID="da43283f67aabb925d2ae0150e1fe0d1">
  <xsd:schema xmlns:xsd="http://www.w3.org/2001/XMLSchema" xmlns:xs="http://www.w3.org/2001/XMLSchema" xmlns:p="http://schemas.microsoft.com/office/2006/metadata/properties" xmlns:ns2="27579E40-3F63-4225-A3DD-A6AC18EDF891" xmlns:ns3="25438588-a137-4c04-b0d3-449c77c59e57" xmlns:ns4="27579e40-3f63-4225-a3dd-a6ac18edf891" targetNamespace="http://schemas.microsoft.com/office/2006/metadata/properties" ma:root="true" ma:fieldsID="7f5ba4ef5e8c6686dfb0e5afbe730207" ns2:_="" ns3:_="" ns4:_="">
    <xsd:import namespace="27579E40-3F63-4225-A3DD-A6AC18EDF891"/>
    <xsd:import namespace="25438588-a137-4c04-b0d3-449c77c59e57"/>
    <xsd:import namespace="27579e40-3f63-4225-a3dd-a6ac18edf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79E40-3F63-4225-A3DD-A6AC18EDF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38588-a137-4c04-b0d3-449c77c59e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79e40-3f63-4225-a3dd-a6ac18edf89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AE447A-83E4-4843-9E9C-E2CBCEBF40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6D91BB-C1AC-4319-9A8E-7CD62BD74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579E40-3F63-4225-A3DD-A6AC18EDF891"/>
    <ds:schemaRef ds:uri="25438588-a137-4c04-b0d3-449c77c59e57"/>
    <ds:schemaRef ds:uri="27579e40-3f63-4225-a3dd-a6ac18edf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683318-BA2D-45E0-9E0A-45577717B58F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27579e40-3f63-4225-a3dd-a6ac18edf891"/>
    <ds:schemaRef ds:uri="http://purl.org/dc/elements/1.1/"/>
    <ds:schemaRef ds:uri="http://schemas.microsoft.com/office/2006/metadata/properties"/>
    <ds:schemaRef ds:uri="27579E40-3F63-4225-A3DD-A6AC18EDF891"/>
    <ds:schemaRef ds:uri="http://purl.org/dc/terms/"/>
    <ds:schemaRef ds:uri="http://schemas.openxmlformats.org/package/2006/metadata/core-properties"/>
    <ds:schemaRef ds:uri="25438588-a137-4c04-b0d3-449c77c59e5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215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Jensen</dc:creator>
  <cp:lastModifiedBy>David Cooper</cp:lastModifiedBy>
  <cp:revision>3</cp:revision>
  <dcterms:created xsi:type="dcterms:W3CDTF">2021-04-13T06:47:17Z</dcterms:created>
  <dcterms:modified xsi:type="dcterms:W3CDTF">2021-04-15T06:44:22Z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0x010100DC978B05B11BB1479FFF4E93FE7DE77C</vt:lpwstr>
  </property>
</Properties>
</file>